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</p:sldIdLst>
  <p:sldSz cy="5143500" cx="9144000"/>
  <p:notesSz cx="6858000" cy="9144000"/>
  <p:embeddedFontLst>
    <p:embeddedFont>
      <p:font typeface="Raleway"/>
      <p:regular r:id="rId35"/>
      <p:bold r:id="rId36"/>
      <p:italic r:id="rId37"/>
      <p:boldItalic r:id="rId38"/>
    </p:embeddedFont>
    <p:embeddedFont>
      <p:font typeface="Lato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47D6714-0613-493C-8FB0-04EED2995B92}">
  <a:tblStyle styleId="{E47D6714-0613-493C-8FB0-04EED2995B9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bold.fntdata"/><Relationship Id="rId20" Type="http://schemas.openxmlformats.org/officeDocument/2006/relationships/slide" Target="slides/slide14.xml"/><Relationship Id="rId42" Type="http://schemas.openxmlformats.org/officeDocument/2006/relationships/font" Target="fonts/Lato-boldItalic.fntdata"/><Relationship Id="rId41" Type="http://schemas.openxmlformats.org/officeDocument/2006/relationships/font" Target="fonts/Lato-italic.fntdata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Raleway-regular.fntdata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Raleway-italic.fntdata"/><Relationship Id="rId14" Type="http://schemas.openxmlformats.org/officeDocument/2006/relationships/slide" Target="slides/slide8.xml"/><Relationship Id="rId36" Type="http://schemas.openxmlformats.org/officeDocument/2006/relationships/font" Target="fonts/Raleway-bold.fntdata"/><Relationship Id="rId17" Type="http://schemas.openxmlformats.org/officeDocument/2006/relationships/slide" Target="slides/slide11.xml"/><Relationship Id="rId39" Type="http://schemas.openxmlformats.org/officeDocument/2006/relationships/font" Target="fonts/Lato-regular.fntdata"/><Relationship Id="rId16" Type="http://schemas.openxmlformats.org/officeDocument/2006/relationships/slide" Target="slides/slide10.xml"/><Relationship Id="rId38" Type="http://schemas.openxmlformats.org/officeDocument/2006/relationships/font" Target="fonts/Raleway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1059e2e7427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1059e2e7427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1059e2e7427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1059e2e7427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1059e2e7427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1059e2e7427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1059e2e7427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1059e2e7427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1059e2e7427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1059e2e7427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1059e2e742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1059e2e742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059e2e7427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059e2e7427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cfdefaaae6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cfdefaaae6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cfdefaaae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cfdefaaae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cfdefaaae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cfdefaaae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cfdefaaae6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cfdefaaae6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cfdefaaae6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cfdefaaae6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06ed86bfe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06ed86bfe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06ed86bfe1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06ed86bfe1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06ed86bfe1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06ed86bfe1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06ed86bfe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06ed86bfe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cfdefaaae6_0_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cfdefaaae6_0_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cfdefaaae6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cfdefaaae6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cfdefaaae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cfdefaaae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d9c67055b_0_1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d9c67055b_0_1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106ed86bfe1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106ed86bfe1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1059e2e742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1059e2e742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d9c67055b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d9c67055b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1059e2e7427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1059e2e7427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kaggle.com/karthickveerakumar/spam-filter" TargetMode="External"/><Relationship Id="rId4" Type="http://schemas.openxmlformats.org/officeDocument/2006/relationships/hyperlink" Target="https://www.kaggle.com/venky73/spam-mails-dataset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606900" y="1399750"/>
            <a:ext cx="4537098" cy="2822399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ctrTitle"/>
          </p:nvPr>
        </p:nvSpPr>
        <p:spPr>
          <a:xfrm>
            <a:off x="4175" y="1285550"/>
            <a:ext cx="49191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PMDL Project</a:t>
            </a:r>
            <a:endParaRPr sz="3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Email Spam Detection</a:t>
            </a:r>
            <a:endParaRPr sz="3500"/>
          </a:p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729600" y="29217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Dalia Waleed ElNagar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Mariam Fawzy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Basant Abdelaal</a:t>
            </a:r>
            <a:endParaRPr sz="1800"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47875" y="1611550"/>
            <a:ext cx="3498250" cy="2001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Sentiment Analysis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3</a:t>
            </a:r>
            <a:endParaRPr b="0" sz="3000"/>
          </a:p>
        </p:txBody>
      </p:sp>
      <p:sp>
        <p:nvSpPr>
          <p:cNvPr id="195" name="Google Shape;195;p26"/>
          <p:cNvSpPr txBox="1"/>
          <p:nvPr>
            <p:ph idx="1" type="subTitle"/>
          </p:nvPr>
        </p:nvSpPr>
        <p:spPr>
          <a:xfrm>
            <a:off x="4572000" y="174175"/>
            <a:ext cx="4500000" cy="474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Motivation: </a:t>
            </a:r>
            <a:endParaRPr b="1" sz="20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The sentiment in spam emails is mostly biased towards positiveness and excitement to convince the reader with the content.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  <a:t>Sentiment Scores</a:t>
            </a:r>
            <a:r>
              <a:rPr b="1" lang="en" sz="20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  <a:t>:</a:t>
            </a:r>
            <a:endParaRPr b="1" sz="2000">
              <a:solidFill>
                <a:srgbClr val="07376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  <a:t>Polarity</a:t>
            </a:r>
            <a:r>
              <a:rPr lang="en" sz="18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  <a:t>: lies in the range of [-1,1] → </a:t>
            </a:r>
            <a:br>
              <a:rPr lang="en" sz="18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</a:br>
            <a:r>
              <a:rPr lang="en" sz="18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  <a:t>1: positive and -1: negative </a:t>
            </a:r>
            <a:endParaRPr sz="1800">
              <a:solidFill>
                <a:srgbClr val="07376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  <a:t>Subjectivity</a:t>
            </a:r>
            <a:r>
              <a:rPr lang="en" sz="18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  <a:t>: lies in range of [0, 1] →</a:t>
            </a:r>
            <a:endParaRPr sz="1800">
              <a:solidFill>
                <a:srgbClr val="07376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  <a:t>1: Subjective (emotion or judgment)</a:t>
            </a:r>
            <a:endParaRPr sz="1800">
              <a:solidFill>
                <a:srgbClr val="073763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lang="en" sz="18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  <a:t>0: Objective (Factual Info)</a:t>
            </a:r>
            <a:endParaRPr sz="1800">
              <a:solidFill>
                <a:srgbClr val="07376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Preprocessing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206" name="Google Shape;206;p2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Only Words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01</a:t>
            </a:r>
            <a:endParaRPr b="0" sz="3000"/>
          </a:p>
        </p:txBody>
      </p:sp>
      <p:sp>
        <p:nvSpPr>
          <p:cNvPr id="207" name="Google Shape;207;p28"/>
          <p:cNvSpPr txBox="1"/>
          <p:nvPr>
            <p:ph idx="1" type="subTitle"/>
          </p:nvPr>
        </p:nvSpPr>
        <p:spPr>
          <a:xfrm>
            <a:off x="4572000" y="174175"/>
            <a:ext cx="4104300" cy="402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In this step</a:t>
            </a:r>
            <a:r>
              <a:rPr b="1" lang="en" sz="20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: </a:t>
            </a:r>
            <a:endParaRPr b="1" sz="20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Georgia"/>
              <a:buChar char="-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Expanding Contractions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-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Removing Newlines and Tabs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-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Remove all characters other than alphabet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-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Substitute any number of space with one space only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-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Remove integers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-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Lower characters</a:t>
            </a:r>
            <a:br>
              <a:rPr lang="en" sz="1800">
                <a:latin typeface="Georgia"/>
                <a:ea typeface="Georgia"/>
                <a:cs typeface="Georgia"/>
                <a:sym typeface="Georgia"/>
              </a:rPr>
            </a:b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Method</a:t>
            </a: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: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Georgia"/>
              <a:buChar char="-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RegEx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Georgia"/>
              <a:buChar char="-"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Python Contractions Package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213" name="Google Shape;213;p2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Stemming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2</a:t>
            </a:r>
            <a:endParaRPr b="0" sz="3000"/>
          </a:p>
        </p:txBody>
      </p:sp>
      <p:sp>
        <p:nvSpPr>
          <p:cNvPr id="214" name="Google Shape;214;p29"/>
          <p:cNvSpPr txBox="1"/>
          <p:nvPr>
            <p:ph idx="1" type="subTitle"/>
          </p:nvPr>
        </p:nvSpPr>
        <p:spPr>
          <a:xfrm>
            <a:off x="4572000" y="174175"/>
            <a:ext cx="4104300" cy="247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In this step: </a:t>
            </a:r>
            <a:endParaRPr b="1" sz="20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Georgia"/>
              <a:buAutoNum type="arabicParenR"/>
            </a:pPr>
            <a:r>
              <a:rPr b="1" lang="en" sz="1800">
                <a:latin typeface="Georgia"/>
                <a:ea typeface="Georgia"/>
                <a:cs typeface="Georgia"/>
                <a:sym typeface="Georgia"/>
              </a:rPr>
              <a:t>Segmenting The text</a:t>
            </a:r>
            <a:endParaRPr b="1"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latin typeface="Georgia"/>
                <a:ea typeface="Georgia"/>
                <a:cs typeface="Georgia"/>
                <a:sym typeface="Georgia"/>
              </a:rPr>
              <a:t>Method:</a:t>
            </a: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 split function in python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800"/>
              <a:buFont typeface="Georgia"/>
              <a:buAutoNum type="arabicParenR"/>
            </a:pPr>
            <a:r>
              <a:rPr b="1" lang="en" sz="1800">
                <a:latin typeface="Georgia"/>
                <a:ea typeface="Georgia"/>
                <a:cs typeface="Georgia"/>
                <a:sym typeface="Georgia"/>
              </a:rPr>
              <a:t>Lemmatization</a:t>
            </a:r>
            <a:endParaRPr b="1"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800">
                <a:latin typeface="Georgia"/>
                <a:ea typeface="Georgia"/>
                <a:cs typeface="Georgia"/>
                <a:sym typeface="Georgia"/>
              </a:rPr>
              <a:t>Method:</a:t>
            </a: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 WordNetLemmatizer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800" u="sng">
                <a:latin typeface="Georgia"/>
                <a:ea typeface="Georgia"/>
                <a:cs typeface="Georgia"/>
                <a:sym typeface="Georgia"/>
              </a:rPr>
              <a:t>Dictionary</a:t>
            </a:r>
            <a:endParaRPr b="1" sz="1800" u="sng"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215" name="Google Shape;21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2826575"/>
            <a:ext cx="4571999" cy="2296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0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Removing Stop Words and least frequency words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3</a:t>
            </a:r>
            <a:endParaRPr b="0" sz="3000"/>
          </a:p>
        </p:txBody>
      </p:sp>
      <p:sp>
        <p:nvSpPr>
          <p:cNvPr id="221" name="Google Shape;221;p30"/>
          <p:cNvSpPr txBox="1"/>
          <p:nvPr>
            <p:ph idx="1" type="subTitle"/>
          </p:nvPr>
        </p:nvSpPr>
        <p:spPr>
          <a:xfrm>
            <a:off x="4572000" y="174175"/>
            <a:ext cx="4104300" cy="3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In this step: </a:t>
            </a:r>
            <a:endParaRPr b="1" sz="20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Georgia"/>
              <a:buAutoNum type="arabicParenR"/>
            </a:pPr>
            <a:r>
              <a:rPr b="1" lang="en" sz="1900">
                <a:latin typeface="Georgia"/>
                <a:ea typeface="Georgia"/>
                <a:cs typeface="Georgia"/>
                <a:sym typeface="Georgia"/>
              </a:rPr>
              <a:t>Removing </a:t>
            </a:r>
            <a:r>
              <a:rPr b="1" lang="en" sz="1900">
                <a:latin typeface="Georgia"/>
                <a:ea typeface="Georgia"/>
                <a:cs typeface="Georgia"/>
                <a:sym typeface="Georgia"/>
              </a:rPr>
              <a:t>Stop Words</a:t>
            </a:r>
            <a:endParaRPr b="1" sz="19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900">
                <a:latin typeface="Georgia"/>
                <a:ea typeface="Georgia"/>
                <a:cs typeface="Georgia"/>
                <a:sym typeface="Georgia"/>
              </a:rPr>
              <a:t>Method:</a:t>
            </a:r>
            <a:r>
              <a:rPr lang="en" sz="1900"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" sz="1900">
                <a:latin typeface="Georgia"/>
                <a:ea typeface="Georgia"/>
                <a:cs typeface="Georgia"/>
                <a:sym typeface="Georgia"/>
              </a:rPr>
              <a:t>nltk.corpus + single letters</a:t>
            </a:r>
            <a:endParaRPr sz="19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900">
              <a:latin typeface="Georgia"/>
              <a:ea typeface="Georgia"/>
              <a:cs typeface="Georgia"/>
              <a:sym typeface="Georgia"/>
            </a:endParaRPr>
          </a:p>
          <a:p>
            <a:pPr indent="-3492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900"/>
              <a:buFont typeface="Georgia"/>
              <a:buAutoNum type="arabicParenR"/>
            </a:pPr>
            <a:r>
              <a:rPr b="1" lang="en" sz="1900">
                <a:latin typeface="Georgia"/>
                <a:ea typeface="Georgia"/>
                <a:cs typeface="Georgia"/>
                <a:sym typeface="Georgia"/>
              </a:rPr>
              <a:t>Least Frequency</a:t>
            </a:r>
            <a:endParaRPr b="1" sz="19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 sz="1900">
                <a:latin typeface="Georgia"/>
                <a:ea typeface="Georgia"/>
                <a:cs typeface="Georgia"/>
                <a:sym typeface="Georgia"/>
              </a:rPr>
              <a:t>Method:</a:t>
            </a:r>
            <a:r>
              <a:rPr lang="en" sz="1900">
                <a:latin typeface="Georgia"/>
                <a:ea typeface="Georgia"/>
                <a:cs typeface="Georgia"/>
                <a:sym typeface="Georgia"/>
              </a:rPr>
              <a:t> To focus on the important words, very low frequency words (&lt;5) = 39445 words were removed</a:t>
            </a:r>
            <a:endParaRPr sz="19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sz="1800" u="sng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1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7" name="Google Shape;227;p31"/>
          <p:cNvSpPr txBox="1"/>
          <p:nvPr/>
        </p:nvSpPr>
        <p:spPr>
          <a:xfrm>
            <a:off x="489100" y="426000"/>
            <a:ext cx="7920300" cy="1246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Final Dictionary</a:t>
            </a:r>
            <a:endParaRPr b="1" sz="23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228" name="Google Shape;228;p31"/>
          <p:cNvSpPr txBox="1"/>
          <p:nvPr/>
        </p:nvSpPr>
        <p:spPr>
          <a:xfrm>
            <a:off x="3250175" y="1972200"/>
            <a:ext cx="734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29" name="Google Shape;22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5713" y="1033750"/>
            <a:ext cx="5632574" cy="3713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Tokenization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&amp; Embedding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4</a:t>
            </a:r>
            <a:endParaRPr b="0" sz="3000"/>
          </a:p>
        </p:txBody>
      </p:sp>
      <p:sp>
        <p:nvSpPr>
          <p:cNvPr id="235" name="Google Shape;235;p32"/>
          <p:cNvSpPr txBox="1"/>
          <p:nvPr>
            <p:ph idx="1" type="subTitle"/>
          </p:nvPr>
        </p:nvSpPr>
        <p:spPr>
          <a:xfrm>
            <a:off x="4572000" y="174175"/>
            <a:ext cx="4104300" cy="36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In this step: </a:t>
            </a:r>
            <a:endParaRPr b="1" sz="20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1900">
                <a:latin typeface="Georgia"/>
                <a:ea typeface="Georgia"/>
                <a:cs typeface="Georgia"/>
                <a:sym typeface="Georgia"/>
              </a:rPr>
              <a:t>To further use the dataset in the models, we used Keras for tokenization and Embedding.</a:t>
            </a:r>
            <a:endParaRPr b="1" sz="1800" u="sng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Training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4"/>
          <p:cNvSpPr txBox="1"/>
          <p:nvPr>
            <p:ph idx="2" type="body"/>
          </p:nvPr>
        </p:nvSpPr>
        <p:spPr>
          <a:xfrm>
            <a:off x="5053100" y="769500"/>
            <a:ext cx="3877200" cy="360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246" name="Google Shape;246;p3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000"/>
          </a:p>
        </p:txBody>
      </p:sp>
      <p:sp>
        <p:nvSpPr>
          <p:cNvPr id="247" name="Google Shape;247;p34"/>
          <p:cNvSpPr txBox="1"/>
          <p:nvPr/>
        </p:nvSpPr>
        <p:spPr>
          <a:xfrm>
            <a:off x="4639875" y="770850"/>
            <a:ext cx="4830900" cy="247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Models:</a:t>
            </a:r>
            <a:endParaRPr b="1" sz="2000">
              <a:solidFill>
                <a:srgbClr val="0B5394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CNN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Combination of CNN and sentiment Analysis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Combination of CNN and features extracted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LSTM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Combination of LSTM and sentiment Analysis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-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Combination of LSTM and features extracted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5"/>
          <p:cNvSpPr txBox="1"/>
          <p:nvPr>
            <p:ph type="title"/>
          </p:nvPr>
        </p:nvSpPr>
        <p:spPr>
          <a:xfrm>
            <a:off x="287975" y="1352625"/>
            <a:ext cx="38508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Hyperparameters tuning </a:t>
            </a:r>
            <a:endParaRPr/>
          </a:p>
        </p:txBody>
      </p:sp>
      <p:sp>
        <p:nvSpPr>
          <p:cNvPr id="253" name="Google Shape;253;p35"/>
          <p:cNvSpPr txBox="1"/>
          <p:nvPr>
            <p:ph idx="2" type="body"/>
          </p:nvPr>
        </p:nvSpPr>
        <p:spPr>
          <a:xfrm>
            <a:off x="4963250" y="890500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Parameters:</a:t>
            </a:r>
            <a:endParaRPr b="1" sz="2000">
              <a:solidFill>
                <a:srgbClr val="0B5394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Loss Function 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Optimizer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Activation Function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Embedding Output</a:t>
            </a:r>
            <a:endParaRPr sz="1400"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 sz="1400"/>
              <a:t>Dropout Ratio</a:t>
            </a:r>
            <a:endParaRPr sz="1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729450" y="1322450"/>
            <a:ext cx="28599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144" name="Google Shape;144;p18"/>
          <p:cNvSpPr txBox="1"/>
          <p:nvPr>
            <p:ph idx="4294967295" type="subTitle"/>
          </p:nvPr>
        </p:nvSpPr>
        <p:spPr>
          <a:xfrm>
            <a:off x="4542975" y="1376352"/>
            <a:ext cx="4080000" cy="32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-"/>
            </a:pPr>
            <a:r>
              <a:rPr lang="en" sz="1700">
                <a:solidFill>
                  <a:srgbClr val="FFFFFF"/>
                </a:solidFill>
              </a:rPr>
              <a:t>Problem and Motivation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-"/>
            </a:pPr>
            <a:r>
              <a:rPr lang="en" sz="1700">
                <a:solidFill>
                  <a:srgbClr val="FFFFFF"/>
                </a:solidFill>
              </a:rPr>
              <a:t>Dataset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-"/>
            </a:pPr>
            <a:r>
              <a:rPr lang="en" sz="1700">
                <a:solidFill>
                  <a:schemeClr val="lt1"/>
                </a:solidFill>
              </a:rPr>
              <a:t>Data Analysis and Feature Engineering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-"/>
            </a:pPr>
            <a:r>
              <a:rPr lang="en" sz="1700">
                <a:solidFill>
                  <a:srgbClr val="FFFFFF"/>
                </a:solidFill>
              </a:rPr>
              <a:t>Preprocessing Data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-"/>
            </a:pPr>
            <a:r>
              <a:rPr lang="en" sz="1700">
                <a:solidFill>
                  <a:srgbClr val="FFFFFF"/>
                </a:solidFill>
              </a:rPr>
              <a:t>Training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-"/>
            </a:pPr>
            <a:r>
              <a:rPr lang="en" sz="1700">
                <a:solidFill>
                  <a:srgbClr val="FFFFFF"/>
                </a:solidFill>
              </a:rPr>
              <a:t>Results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-"/>
            </a:pPr>
            <a:r>
              <a:rPr lang="en" sz="1700">
                <a:solidFill>
                  <a:srgbClr val="FFFFFF"/>
                </a:solidFill>
              </a:rPr>
              <a:t>Conclusion</a:t>
            </a:r>
            <a:endParaRPr sz="1700">
              <a:solidFill>
                <a:srgbClr val="FFFFFF"/>
              </a:solidFill>
            </a:endParaRPr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Char char="-"/>
            </a:pPr>
            <a:r>
              <a:rPr lang="en" sz="1700">
                <a:solidFill>
                  <a:srgbClr val="FFFFFF"/>
                </a:solidFill>
              </a:rPr>
              <a:t>Recommendation</a:t>
            </a:r>
            <a:endParaRPr sz="17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Results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7"/>
          <p:cNvSpPr txBox="1"/>
          <p:nvPr>
            <p:ph idx="4294967295" type="title"/>
          </p:nvPr>
        </p:nvSpPr>
        <p:spPr>
          <a:xfrm>
            <a:off x="339950" y="34420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Results:</a:t>
            </a:r>
            <a:endParaRPr/>
          </a:p>
        </p:txBody>
      </p:sp>
      <p:graphicFrame>
        <p:nvGraphicFramePr>
          <p:cNvPr id="264" name="Google Shape;264;p37"/>
          <p:cNvGraphicFramePr/>
          <p:nvPr/>
        </p:nvGraphicFramePr>
        <p:xfrm>
          <a:off x="952500" y="1689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{E47D6714-0613-493C-8FB0-04EED2995B92}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LSTM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CNN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 extra features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96.9%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96.3%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Sentiment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97.4%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96.3%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Website Feature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97.2%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95.4%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Exclamation Count Feature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97.1%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95.3%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9" name="Google Shape;26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525" y="1187125"/>
            <a:ext cx="4552950" cy="3228975"/>
          </a:xfrm>
          <a:prstGeom prst="rect">
            <a:avLst/>
          </a:prstGeom>
          <a:noFill/>
          <a:ln>
            <a:noFill/>
          </a:ln>
        </p:spPr>
      </p:pic>
      <p:sp>
        <p:nvSpPr>
          <p:cNvPr id="270" name="Google Shape;270;p38"/>
          <p:cNvSpPr txBox="1"/>
          <p:nvPr/>
        </p:nvSpPr>
        <p:spPr>
          <a:xfrm>
            <a:off x="311425" y="261200"/>
            <a:ext cx="67005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latin typeface="Georgia"/>
                <a:ea typeface="Georgia"/>
                <a:cs typeface="Georgia"/>
                <a:sym typeface="Georgia"/>
              </a:rPr>
              <a:t>Plotting the training vs. validation loss of LSTM with sentiment analysis:</a:t>
            </a:r>
            <a:endParaRPr sz="20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0"/>
          <p:cNvSpPr/>
          <p:nvPr/>
        </p:nvSpPr>
        <p:spPr>
          <a:xfrm>
            <a:off x="803675" y="1898675"/>
            <a:ext cx="1627500" cy="76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LSTM</a:t>
            </a:r>
            <a:endParaRPr b="1" sz="2000"/>
          </a:p>
        </p:txBody>
      </p:sp>
      <p:sp>
        <p:nvSpPr>
          <p:cNvPr id="281" name="Google Shape;281;p40"/>
          <p:cNvSpPr/>
          <p:nvPr/>
        </p:nvSpPr>
        <p:spPr>
          <a:xfrm>
            <a:off x="3085800" y="1898675"/>
            <a:ext cx="1627500" cy="76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Sentiment Analysis</a:t>
            </a:r>
            <a:endParaRPr b="1" sz="2000"/>
          </a:p>
        </p:txBody>
      </p:sp>
      <p:sp>
        <p:nvSpPr>
          <p:cNvPr id="282" name="Google Shape;282;p40"/>
          <p:cNvSpPr/>
          <p:nvPr/>
        </p:nvSpPr>
        <p:spPr>
          <a:xfrm>
            <a:off x="2597725" y="2069450"/>
            <a:ext cx="351600" cy="402000"/>
          </a:xfrm>
          <a:prstGeom prst="mathPlus">
            <a:avLst>
              <a:gd fmla="val 23520" name="adj1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40"/>
          <p:cNvSpPr/>
          <p:nvPr/>
        </p:nvSpPr>
        <p:spPr>
          <a:xfrm>
            <a:off x="5798175" y="1898675"/>
            <a:ext cx="1627500" cy="763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/>
              <a:t>Best Model</a:t>
            </a:r>
            <a:endParaRPr b="1" sz="2000"/>
          </a:p>
        </p:txBody>
      </p:sp>
      <p:sp>
        <p:nvSpPr>
          <p:cNvPr id="284" name="Google Shape;284;p40"/>
          <p:cNvSpPr/>
          <p:nvPr/>
        </p:nvSpPr>
        <p:spPr>
          <a:xfrm>
            <a:off x="4866375" y="2139775"/>
            <a:ext cx="753600" cy="2412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pic>
        <p:nvPicPr>
          <p:cNvPr id="290" name="Google Shape;290;p41"/>
          <p:cNvPicPr preferRelativeResize="0"/>
          <p:nvPr/>
        </p:nvPicPr>
        <p:blipFill rotWithShape="1">
          <a:blip r:embed="rId3">
            <a:alphaModFix/>
          </a:blip>
          <a:srcRect b="0" l="0" r="0" t="16805"/>
          <a:stretch/>
        </p:blipFill>
        <p:spPr>
          <a:xfrm>
            <a:off x="5354450" y="1065523"/>
            <a:ext cx="2765475" cy="380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41"/>
          <p:cNvSpPr txBox="1"/>
          <p:nvPr/>
        </p:nvSpPr>
        <p:spPr>
          <a:xfrm>
            <a:off x="4665450" y="416050"/>
            <a:ext cx="5786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Best </a:t>
            </a:r>
            <a:r>
              <a:rPr b="1" lang="en" sz="1600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parameters</a:t>
            </a:r>
            <a:r>
              <a:rPr b="1" lang="en" sz="1600">
                <a:solidFill>
                  <a:srgbClr val="0B5394"/>
                </a:solidFill>
                <a:latin typeface="Georgia"/>
                <a:ea typeface="Georgia"/>
                <a:cs typeface="Georgia"/>
                <a:sym typeface="Georgia"/>
              </a:rPr>
              <a:t> to train the LSTM:</a:t>
            </a:r>
            <a:endParaRPr b="1" sz="1600">
              <a:solidFill>
                <a:srgbClr val="0B5394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Recommendations for Future Work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0000"/>
                </a:solidFill>
              </a:rPr>
              <a:t>Future Work</a:t>
            </a:r>
            <a:endParaRPr/>
          </a:p>
        </p:txBody>
      </p:sp>
      <p:sp>
        <p:nvSpPr>
          <p:cNvPr id="302" name="Google Shape;302;p43"/>
          <p:cNvSpPr txBox="1"/>
          <p:nvPr>
            <p:ph idx="2" type="body"/>
          </p:nvPr>
        </p:nvSpPr>
        <p:spPr>
          <a:xfrm>
            <a:off x="4605200" y="895425"/>
            <a:ext cx="4661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rgbClr val="000000"/>
                </a:solidFill>
              </a:rPr>
              <a:t>People who will complete this project may do the following: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000000"/>
                </a:solidFill>
              </a:rPr>
              <a:t>Search for a bigger dataset or combine different datasets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000000"/>
                </a:solidFill>
              </a:rPr>
              <a:t>Make combinations of different models</a:t>
            </a:r>
            <a:endParaRPr sz="1400">
              <a:solidFill>
                <a:srgbClr val="000000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Lato"/>
              <a:buChar char="-"/>
            </a:pPr>
            <a:r>
              <a:rPr lang="en" sz="1400">
                <a:solidFill>
                  <a:srgbClr val="000000"/>
                </a:solidFill>
              </a:rPr>
              <a:t>Use Bert for the embedding</a:t>
            </a:r>
            <a:endParaRPr sz="14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" name="Google Shape;307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620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Problem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0"/>
          <p:cNvSpPr/>
          <p:nvPr/>
        </p:nvSpPr>
        <p:spPr>
          <a:xfrm>
            <a:off x="0" y="4747100"/>
            <a:ext cx="9144000" cy="396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0"/>
          <p:cNvSpPr txBox="1"/>
          <p:nvPr/>
        </p:nvSpPr>
        <p:spPr>
          <a:xfrm>
            <a:off x="489100" y="426000"/>
            <a:ext cx="7920300" cy="33708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Rising Spam Emails. What we classify as spam:</a:t>
            </a:r>
            <a:endParaRPr b="1" sz="23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Georgia"/>
              <a:ea typeface="Georgia"/>
              <a:cs typeface="Georgia"/>
              <a:sym typeface="Georgi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Georgia"/>
              <a:buChar char="-"/>
            </a:pPr>
            <a:r>
              <a:rPr lang="en" sz="2300">
                <a:latin typeface="Georgia"/>
                <a:ea typeface="Georgia"/>
                <a:cs typeface="Georgia"/>
                <a:sym typeface="Georgia"/>
              </a:rPr>
              <a:t>Advertising and Promotions</a:t>
            </a:r>
            <a:endParaRPr sz="2300">
              <a:latin typeface="Georgia"/>
              <a:ea typeface="Georgia"/>
              <a:cs typeface="Georgia"/>
              <a:sym typeface="Georgi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Georgia"/>
              <a:buChar char="-"/>
            </a:pPr>
            <a:r>
              <a:rPr lang="en" sz="2300">
                <a:latin typeface="Georgia"/>
                <a:ea typeface="Georgia"/>
                <a:cs typeface="Georgia"/>
                <a:sym typeface="Georgia"/>
              </a:rPr>
              <a:t>Online Dating</a:t>
            </a:r>
            <a:endParaRPr sz="2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300">
                <a:solidFill>
                  <a:schemeClr val="dk1"/>
                </a:solidFill>
                <a:highlight>
                  <a:schemeClr val="lt1"/>
                </a:highlight>
                <a:latin typeface="Georgia"/>
                <a:ea typeface="Georgia"/>
                <a:cs typeface="Georgia"/>
                <a:sym typeface="Georgia"/>
              </a:rPr>
              <a:t>Motivation:</a:t>
            </a:r>
            <a:endParaRPr b="1" sz="2300">
              <a:solidFill>
                <a:schemeClr val="dk1"/>
              </a:solidFill>
              <a:highlight>
                <a:schemeClr val="lt1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>
              <a:latin typeface="Georgia"/>
              <a:ea typeface="Georgia"/>
              <a:cs typeface="Georgia"/>
              <a:sym typeface="Georgi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Georgia"/>
              <a:buChar char="-"/>
            </a:pPr>
            <a:r>
              <a:rPr lang="en" sz="2300">
                <a:latin typeface="Georgia"/>
                <a:ea typeface="Georgia"/>
                <a:cs typeface="Georgia"/>
                <a:sym typeface="Georgia"/>
              </a:rPr>
              <a:t>The growing volume of spam Emails.</a:t>
            </a:r>
            <a:endParaRPr sz="2300">
              <a:latin typeface="Georgia"/>
              <a:ea typeface="Georgia"/>
              <a:cs typeface="Georgia"/>
              <a:sym typeface="Georgia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Georgia"/>
              <a:buChar char="-"/>
            </a:pPr>
            <a:r>
              <a:rPr lang="en" sz="2300">
                <a:latin typeface="Georgia"/>
                <a:ea typeface="Georgia"/>
                <a:cs typeface="Georgia"/>
                <a:sym typeface="Georgia"/>
              </a:rPr>
              <a:t>Protecting devices from virus wrapped emails</a:t>
            </a:r>
            <a:endParaRPr sz="2300"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56" name="Google Shape;156;p20"/>
          <p:cNvSpPr txBox="1"/>
          <p:nvPr/>
        </p:nvSpPr>
        <p:spPr>
          <a:xfrm>
            <a:off x="3250175" y="1972200"/>
            <a:ext cx="7346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1"/>
          <p:cNvSpPr txBox="1"/>
          <p:nvPr>
            <p:ph type="title"/>
          </p:nvPr>
        </p:nvSpPr>
        <p:spPr>
          <a:xfrm>
            <a:off x="236650" y="1476425"/>
            <a:ext cx="39402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Spam Ham Data Set</a:t>
            </a:r>
            <a:endParaRPr sz="3000"/>
          </a:p>
        </p:txBody>
      </p:sp>
      <p:sp>
        <p:nvSpPr>
          <p:cNvPr id="162" name="Google Shape;162;p21"/>
          <p:cNvSpPr txBox="1"/>
          <p:nvPr/>
        </p:nvSpPr>
        <p:spPr>
          <a:xfrm>
            <a:off x="4670175" y="103475"/>
            <a:ext cx="4338900" cy="49254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Solving Unbalance: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Georgia"/>
              <a:buChar char="-"/>
            </a:pPr>
            <a:r>
              <a:rPr lang="en" sz="2200">
                <a:latin typeface="Georgia"/>
                <a:ea typeface="Georgia"/>
                <a:cs typeface="Georgia"/>
                <a:sym typeface="Georgia"/>
              </a:rPr>
              <a:t>Combining data sets and removing duplicates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Datasets used: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Georgia"/>
              <a:buChar char="-"/>
            </a:pPr>
            <a:r>
              <a:rPr lang="en" sz="2200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https://www.kaggle.com/karthickveerakumar/spam-filter</a:t>
            </a:r>
            <a:r>
              <a:rPr lang="en" sz="2200">
                <a:latin typeface="Georgia"/>
                <a:ea typeface="Georgia"/>
                <a:cs typeface="Georgia"/>
                <a:sym typeface="Georgia"/>
              </a:rPr>
              <a:t>  : 24% Spam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Georgia"/>
              <a:buChar char="-"/>
            </a:pPr>
            <a:r>
              <a:rPr lang="en" sz="2200" u="sng">
                <a:solidFill>
                  <a:schemeClr val="hlink"/>
                </a:solidFill>
                <a:latin typeface="Georgia"/>
                <a:ea typeface="Georgia"/>
                <a:cs typeface="Georgia"/>
                <a:sym typeface="Georgia"/>
                <a:hlinkClick r:id="rId4"/>
              </a:rPr>
              <a:t>https://www.kaggle.com/venky73/spam-mails-dataset</a:t>
            </a:r>
            <a:r>
              <a:rPr lang="en" sz="2200">
                <a:latin typeface="Georgia"/>
                <a:ea typeface="Georgia"/>
                <a:cs typeface="Georgia"/>
                <a:sym typeface="Georgia"/>
              </a:rPr>
              <a:t> : 29% Spam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latin typeface="Georgia"/>
                <a:ea typeface="Georgia"/>
                <a:cs typeface="Georgia"/>
                <a:sym typeface="Georgia"/>
              </a:rPr>
              <a:t>Combined and Balanced Dataset: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Georgia"/>
              <a:buChar char="-"/>
            </a:pPr>
            <a:r>
              <a:rPr lang="en" sz="2200">
                <a:latin typeface="Georgia"/>
                <a:ea typeface="Georgia"/>
                <a:cs typeface="Georgia"/>
                <a:sym typeface="Georgia"/>
              </a:rPr>
              <a:t>47% Spam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2"/>
          <p:cNvSpPr txBox="1"/>
          <p:nvPr>
            <p:ph type="title"/>
          </p:nvPr>
        </p:nvSpPr>
        <p:spPr>
          <a:xfrm>
            <a:off x="236650" y="1476425"/>
            <a:ext cx="39402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 sz="3000"/>
          </a:p>
        </p:txBody>
      </p:sp>
      <p:sp>
        <p:nvSpPr>
          <p:cNvPr id="168" name="Google Shape;168;p22"/>
          <p:cNvSpPr txBox="1"/>
          <p:nvPr/>
        </p:nvSpPr>
        <p:spPr>
          <a:xfrm>
            <a:off x="4670175" y="332075"/>
            <a:ext cx="4338900" cy="3909600"/>
          </a:xfrm>
          <a:prstGeom prst="rect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The literature for our problem was mainly applying</a:t>
            </a:r>
            <a:r>
              <a:rPr b="1" lang="en" sz="22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rPr>
              <a:t>:</a:t>
            </a:r>
            <a:endParaRPr b="1" sz="2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200">
              <a:solidFill>
                <a:schemeClr val="dk1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Georgia"/>
              <a:buChar char="-"/>
            </a:pPr>
            <a:r>
              <a:rPr lang="en" sz="2200">
                <a:latin typeface="Georgia"/>
                <a:ea typeface="Georgia"/>
                <a:cs typeface="Georgia"/>
                <a:sym typeface="Georgia"/>
              </a:rPr>
              <a:t>Machine Learning Models (SVM, Linear Regression, etc.)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Georgia"/>
              <a:buChar char="-"/>
            </a:pPr>
            <a:r>
              <a:rPr lang="en" sz="2200">
                <a:latin typeface="Georgia"/>
                <a:ea typeface="Georgia"/>
                <a:cs typeface="Georgia"/>
                <a:sym typeface="Georgia"/>
              </a:rPr>
              <a:t>CNN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Georgia"/>
              <a:buChar char="-"/>
            </a:pPr>
            <a:r>
              <a:rPr lang="en" sz="2200">
                <a:latin typeface="Georgia"/>
                <a:ea typeface="Georgia"/>
                <a:cs typeface="Georgia"/>
                <a:sym typeface="Georgia"/>
              </a:rPr>
              <a:t>RNN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Georgia"/>
              <a:buChar char="-"/>
            </a:pPr>
            <a:r>
              <a:rPr lang="en" sz="2200">
                <a:latin typeface="Georgia"/>
                <a:ea typeface="Georgia"/>
                <a:cs typeface="Georgia"/>
                <a:sym typeface="Georgia"/>
              </a:rPr>
              <a:t>LSTM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Font typeface="Georgia"/>
              <a:buChar char="-"/>
            </a:pPr>
            <a:r>
              <a:rPr lang="en" sz="2200">
                <a:latin typeface="Georgia"/>
                <a:ea typeface="Georgia"/>
                <a:cs typeface="Georgia"/>
                <a:sym typeface="Georgia"/>
              </a:rPr>
              <a:t>BERT with NN </a:t>
            </a:r>
            <a:endParaRPr sz="2200"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 and Feature Engineering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79" name="Google Shape;179;p2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Presence of Websites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01</a:t>
            </a:r>
            <a:endParaRPr b="0" sz="3000"/>
          </a:p>
        </p:txBody>
      </p:sp>
      <p:sp>
        <p:nvSpPr>
          <p:cNvPr id="180" name="Google Shape;180;p24"/>
          <p:cNvSpPr txBox="1"/>
          <p:nvPr>
            <p:ph idx="1" type="subTitle"/>
          </p:nvPr>
        </p:nvSpPr>
        <p:spPr>
          <a:xfrm>
            <a:off x="4572000" y="174175"/>
            <a:ext cx="41043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Motivation: </a:t>
            </a:r>
            <a:endParaRPr b="1" sz="20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Most of spam emails contains links to other </a:t>
            </a: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websites</a:t>
            </a: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 for further communication.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20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  <a:t>Analysis:</a:t>
            </a:r>
            <a:endParaRPr b="1" sz="2000">
              <a:solidFill>
                <a:srgbClr val="07376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81" name="Google Shape;181;p24" title="Points scored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49300" y="2407850"/>
            <a:ext cx="4424250" cy="2735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5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b="1" lang="en" sz="700">
                <a:solidFill>
                  <a:schemeClr val="lt1"/>
                </a:solidFill>
              </a:rPr>
              <a:t>1</a:t>
            </a:r>
            <a:endParaRPr b="1" sz="700">
              <a:solidFill>
                <a:schemeClr val="lt1"/>
              </a:solidFill>
            </a:endParaRPr>
          </a:p>
        </p:txBody>
      </p:sp>
      <p:sp>
        <p:nvSpPr>
          <p:cNvPr id="187" name="Google Shape;187;p25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Exclamation</a:t>
            </a:r>
            <a:r>
              <a:rPr lang="en"/>
              <a:t> Mark Count</a:t>
            </a:r>
            <a:endParaRPr sz="3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3000"/>
              <a:t>0</a:t>
            </a:r>
            <a:r>
              <a:rPr b="0" lang="en"/>
              <a:t>2</a:t>
            </a:r>
            <a:endParaRPr b="0" sz="3000"/>
          </a:p>
        </p:txBody>
      </p:sp>
      <p:sp>
        <p:nvSpPr>
          <p:cNvPr id="188" name="Google Shape;188;p25"/>
          <p:cNvSpPr txBox="1"/>
          <p:nvPr>
            <p:ph idx="1" type="subTitle"/>
          </p:nvPr>
        </p:nvSpPr>
        <p:spPr>
          <a:xfrm>
            <a:off x="4572000" y="174175"/>
            <a:ext cx="4104300" cy="141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Motivation: </a:t>
            </a:r>
            <a:endParaRPr b="1" sz="2000">
              <a:solidFill>
                <a:srgbClr val="1C4587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800">
                <a:latin typeface="Georgia"/>
                <a:ea typeface="Georgia"/>
                <a:cs typeface="Georgia"/>
                <a:sym typeface="Georgia"/>
              </a:rPr>
              <a:t>The excitement in spam emails are mostly accompanied by exclamation marks</a:t>
            </a:r>
            <a:endParaRPr sz="1800"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en" sz="2000">
                <a:solidFill>
                  <a:srgbClr val="073763"/>
                </a:solidFill>
                <a:latin typeface="Georgia"/>
                <a:ea typeface="Georgia"/>
                <a:cs typeface="Georgia"/>
                <a:sym typeface="Georgia"/>
              </a:rPr>
              <a:t>Analysis:</a:t>
            </a:r>
            <a:endParaRPr b="1" sz="2000">
              <a:solidFill>
                <a:srgbClr val="073763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pic>
        <p:nvPicPr>
          <p:cNvPr id="189" name="Google Shape;18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013" y="2669150"/>
            <a:ext cx="4386821" cy="1832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